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58" r:id="rId3"/>
    <p:sldId id="271" r:id="rId4"/>
    <p:sldId id="279" r:id="rId5"/>
    <p:sldId id="287" r:id="rId6"/>
    <p:sldId id="282" r:id="rId7"/>
    <p:sldId id="277" r:id="rId8"/>
    <p:sldId id="281" r:id="rId9"/>
    <p:sldId id="286" r:id="rId10"/>
    <p:sldId id="285" r:id="rId11"/>
  </p:sldIdLst>
  <p:sldSz cx="9906000" cy="6858000" type="A4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00000"/>
    <a:srgbClr val="860000"/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67" autoAdjust="0"/>
  </p:normalViewPr>
  <p:slideViewPr>
    <p:cSldViewPr>
      <p:cViewPr>
        <p:scale>
          <a:sx n="75" d="100"/>
          <a:sy n="75" d="100"/>
        </p:scale>
        <p:origin x="-750" y="-60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B04D3D-0709-4470-8580-8A93D9FDB078}" type="doc">
      <dgm:prSet loTypeId="urn:microsoft.com/office/officeart/2005/8/layout/vList2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3EDFE180-A8B7-4A48-B4DE-B5F8E9D6DC35}">
      <dgm:prSet custT="1"/>
      <dgm:spPr/>
      <dgm:t>
        <a:bodyPr/>
        <a:lstStyle/>
        <a:p>
          <a:pPr algn="ctr" rtl="0"/>
          <a:r>
            <a:rPr lang="ru-RU" sz="2000" b="1" dirty="0" smtClean="0">
              <a:latin typeface="Arial" pitchFamily="34" charset="0"/>
              <a:cs typeface="Arial" pitchFamily="34" charset="0"/>
            </a:rPr>
            <a:t>Поручительство</a:t>
          </a:r>
          <a:r>
            <a:rPr lang="ru-RU" sz="2000" b="1" dirty="0" smtClean="0"/>
            <a:t>:</a:t>
          </a:r>
          <a:endParaRPr lang="ru-RU" sz="2000" b="1" dirty="0"/>
        </a:p>
      </dgm:t>
    </dgm:pt>
    <dgm:pt modelId="{97EB7544-8F52-40F6-AD35-7E99A618237F}" type="parTrans" cxnId="{B33EFE99-12EF-4622-AB04-C259412BF6CE}">
      <dgm:prSet/>
      <dgm:spPr/>
      <dgm:t>
        <a:bodyPr/>
        <a:lstStyle/>
        <a:p>
          <a:endParaRPr lang="ru-RU"/>
        </a:p>
      </dgm:t>
    </dgm:pt>
    <dgm:pt modelId="{FB47807E-7ACF-447F-AF87-9C87C4222AE0}" type="sibTrans" cxnId="{B33EFE99-12EF-4622-AB04-C259412BF6CE}">
      <dgm:prSet/>
      <dgm:spPr/>
      <dgm:t>
        <a:bodyPr/>
        <a:lstStyle/>
        <a:p>
          <a:endParaRPr lang="ru-RU"/>
        </a:p>
      </dgm:t>
    </dgm:pt>
    <dgm:pt modelId="{7301F53F-B962-4E30-9A13-7F616330D9D7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покрытие не более </a:t>
          </a:r>
          <a:r>
            <a:rPr lang="ru-RU" sz="1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70% необеспеченной части кредита;</a:t>
          </a:r>
          <a:endParaRPr lang="ru-RU" sz="1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020691D-A5FC-40CD-9B49-DF34FBA206B0}" type="parTrans" cxnId="{B1FD5B38-0FBA-4E10-BBB6-DDAF2FB89789}">
      <dgm:prSet/>
      <dgm:spPr/>
      <dgm:t>
        <a:bodyPr/>
        <a:lstStyle/>
        <a:p>
          <a:endParaRPr lang="ru-RU"/>
        </a:p>
      </dgm:t>
    </dgm:pt>
    <dgm:pt modelId="{59CE48A9-923C-4C63-A2A8-A54CF169F8C8}" type="sibTrans" cxnId="{B1FD5B38-0FBA-4E10-BBB6-DDAF2FB89789}">
      <dgm:prSet/>
      <dgm:spPr/>
      <dgm:t>
        <a:bodyPr/>
        <a:lstStyle/>
        <a:p>
          <a:endParaRPr lang="ru-RU"/>
        </a:p>
      </dgm:t>
    </dgm:pt>
    <dgm:pt modelId="{BCA00511-F57A-4143-BB7E-6128F769FF29}">
      <dgm:prSet/>
      <dgm:spPr/>
      <dgm:t>
        <a:bodyPr/>
        <a:lstStyle/>
        <a:p>
          <a:pPr rtl="0"/>
          <a:endParaRPr lang="ru-RU" sz="1800" dirty="0"/>
        </a:p>
      </dgm:t>
    </dgm:pt>
    <dgm:pt modelId="{6556AFD7-77F7-42B6-B9E6-62BC3807EBD6}" type="parTrans" cxnId="{73C5DC14-6DD9-4C03-9D68-31C72BE4A621}">
      <dgm:prSet/>
      <dgm:spPr/>
      <dgm:t>
        <a:bodyPr/>
        <a:lstStyle/>
        <a:p>
          <a:endParaRPr lang="ru-RU"/>
        </a:p>
      </dgm:t>
    </dgm:pt>
    <dgm:pt modelId="{8E6203B9-A5CD-4136-9B72-45E8A2AD05B3}" type="sibTrans" cxnId="{73C5DC14-6DD9-4C03-9D68-31C72BE4A621}">
      <dgm:prSet/>
      <dgm:spPr/>
      <dgm:t>
        <a:bodyPr/>
        <a:lstStyle/>
        <a:p>
          <a:endParaRPr lang="ru-RU"/>
        </a:p>
      </dgm:t>
    </dgm:pt>
    <dgm:pt modelId="{B45F7967-6E45-406B-AB9D-2420840D4764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срок – </a:t>
          </a:r>
          <a:r>
            <a:rPr lang="ru-RU" sz="1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не более 5 лет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;</a:t>
          </a:r>
          <a:endParaRPr lang="ru-RU" sz="1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5E9DF13-F827-4DF3-A3CE-D682101A7161}" type="parTrans" cxnId="{E7081B09-2940-47B6-943F-2E0405FC284C}">
      <dgm:prSet/>
      <dgm:spPr/>
      <dgm:t>
        <a:bodyPr/>
        <a:lstStyle/>
        <a:p>
          <a:endParaRPr lang="ru-RU"/>
        </a:p>
      </dgm:t>
    </dgm:pt>
    <dgm:pt modelId="{6C08FF3B-C790-405E-A424-44D9C40AF1A1}" type="sibTrans" cxnId="{E7081B09-2940-47B6-943F-2E0405FC284C}">
      <dgm:prSet/>
      <dgm:spPr/>
      <dgm:t>
        <a:bodyPr/>
        <a:lstStyle/>
        <a:p>
          <a:endParaRPr lang="ru-RU"/>
        </a:p>
      </dgm:t>
    </dgm:pt>
    <dgm:pt modelId="{33A54229-B13A-4C39-8402-85B02F5EB221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стоимость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–  </a:t>
          </a:r>
          <a:r>
            <a:rPr lang="ru-RU" sz="1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от 1,0 до 2 % годовых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от суммы кредита</a:t>
          </a:r>
          <a:endParaRPr lang="ru-RU" sz="1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7D429E6-5BB5-4F8D-889F-C23416398EF5}" type="parTrans" cxnId="{71B19D37-F3B1-4E3F-8104-9CF06B736A98}">
      <dgm:prSet/>
      <dgm:spPr/>
      <dgm:t>
        <a:bodyPr/>
        <a:lstStyle/>
        <a:p>
          <a:endParaRPr lang="ru-RU"/>
        </a:p>
      </dgm:t>
    </dgm:pt>
    <dgm:pt modelId="{829ED95B-B2CC-4E46-A642-B3AC6FE9F6FC}" type="sibTrans" cxnId="{71B19D37-F3B1-4E3F-8104-9CF06B736A98}">
      <dgm:prSet/>
      <dgm:spPr/>
      <dgm:t>
        <a:bodyPr/>
        <a:lstStyle/>
        <a:p>
          <a:endParaRPr lang="ru-RU"/>
        </a:p>
      </dgm:t>
    </dgm:pt>
    <dgm:pt modelId="{B818CEE4-BF55-41E1-9070-8611EDE2EFD8}" type="pres">
      <dgm:prSet presAssocID="{DFB04D3D-0709-4470-8580-8A93D9FDB0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75F67A-7A80-4A73-A38D-40106E3E85F5}" type="pres">
      <dgm:prSet presAssocID="{3EDFE180-A8B7-4A48-B4DE-B5F8E9D6DC35}" presName="parentText" presStyleLbl="node1" presStyleIdx="0" presStyleCnt="1" custScaleX="82940" custScaleY="53869" custLinFactNeighborX="-1507" custLinFactNeighborY="-279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A7017-378A-4398-BF13-5ADF9AE6E482}" type="pres">
      <dgm:prSet presAssocID="{3EDFE180-A8B7-4A48-B4DE-B5F8E9D6DC35}" presName="childText" presStyleLbl="revTx" presStyleIdx="0" presStyleCnt="1" custLinFactNeighborX="3395" custLinFactNeighborY="-328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A8610C-0FE0-42A5-A283-3EFB31A14425}" type="presOf" srcId="{33A54229-B13A-4C39-8402-85B02F5EB221}" destId="{21BA7017-378A-4398-BF13-5ADF9AE6E482}" srcOrd="0" destOrd="2" presId="urn:microsoft.com/office/officeart/2005/8/layout/vList2"/>
    <dgm:cxn modelId="{B1FD5B38-0FBA-4E10-BBB6-DDAF2FB89789}" srcId="{3EDFE180-A8B7-4A48-B4DE-B5F8E9D6DC35}" destId="{7301F53F-B962-4E30-9A13-7F616330D9D7}" srcOrd="0" destOrd="0" parTransId="{0020691D-A5FC-40CD-9B49-DF34FBA206B0}" sibTransId="{59CE48A9-923C-4C63-A2A8-A54CF169F8C8}"/>
    <dgm:cxn modelId="{25B83893-E287-4021-89BB-674F67B69222}" type="presOf" srcId="{B45F7967-6E45-406B-AB9D-2420840D4764}" destId="{21BA7017-378A-4398-BF13-5ADF9AE6E482}" srcOrd="0" destOrd="1" presId="urn:microsoft.com/office/officeart/2005/8/layout/vList2"/>
    <dgm:cxn modelId="{B33EFE99-12EF-4622-AB04-C259412BF6CE}" srcId="{DFB04D3D-0709-4470-8580-8A93D9FDB078}" destId="{3EDFE180-A8B7-4A48-B4DE-B5F8E9D6DC35}" srcOrd="0" destOrd="0" parTransId="{97EB7544-8F52-40F6-AD35-7E99A618237F}" sibTransId="{FB47807E-7ACF-447F-AF87-9C87C4222AE0}"/>
    <dgm:cxn modelId="{E7081B09-2940-47B6-943F-2E0405FC284C}" srcId="{3EDFE180-A8B7-4A48-B4DE-B5F8E9D6DC35}" destId="{B45F7967-6E45-406B-AB9D-2420840D4764}" srcOrd="1" destOrd="0" parTransId="{B5E9DF13-F827-4DF3-A3CE-D682101A7161}" sibTransId="{6C08FF3B-C790-405E-A424-44D9C40AF1A1}"/>
    <dgm:cxn modelId="{7F23356C-CB85-46BF-928C-06A4E97C7194}" type="presOf" srcId="{7301F53F-B962-4E30-9A13-7F616330D9D7}" destId="{21BA7017-378A-4398-BF13-5ADF9AE6E482}" srcOrd="0" destOrd="0" presId="urn:microsoft.com/office/officeart/2005/8/layout/vList2"/>
    <dgm:cxn modelId="{E440CC78-3F3E-42CC-BF0A-5A874498005B}" type="presOf" srcId="{BCA00511-F57A-4143-BB7E-6128F769FF29}" destId="{21BA7017-378A-4398-BF13-5ADF9AE6E482}" srcOrd="0" destOrd="3" presId="urn:microsoft.com/office/officeart/2005/8/layout/vList2"/>
    <dgm:cxn modelId="{AAD223BF-0376-4B2B-944A-29D36455717E}" type="presOf" srcId="{DFB04D3D-0709-4470-8580-8A93D9FDB078}" destId="{B818CEE4-BF55-41E1-9070-8611EDE2EFD8}" srcOrd="0" destOrd="0" presId="urn:microsoft.com/office/officeart/2005/8/layout/vList2"/>
    <dgm:cxn modelId="{73C5DC14-6DD9-4C03-9D68-31C72BE4A621}" srcId="{3EDFE180-A8B7-4A48-B4DE-B5F8E9D6DC35}" destId="{BCA00511-F57A-4143-BB7E-6128F769FF29}" srcOrd="3" destOrd="0" parTransId="{6556AFD7-77F7-42B6-B9E6-62BC3807EBD6}" sibTransId="{8E6203B9-A5CD-4136-9B72-45E8A2AD05B3}"/>
    <dgm:cxn modelId="{71B19D37-F3B1-4E3F-8104-9CF06B736A98}" srcId="{3EDFE180-A8B7-4A48-B4DE-B5F8E9D6DC35}" destId="{33A54229-B13A-4C39-8402-85B02F5EB221}" srcOrd="2" destOrd="0" parTransId="{07D429E6-5BB5-4F8D-889F-C23416398EF5}" sibTransId="{829ED95B-B2CC-4E46-A642-B3AC6FE9F6FC}"/>
    <dgm:cxn modelId="{D24B0BAC-D247-4DEE-AC93-582DE0321EA9}" type="presOf" srcId="{3EDFE180-A8B7-4A48-B4DE-B5F8E9D6DC35}" destId="{DE75F67A-7A80-4A73-A38D-40106E3E85F5}" srcOrd="0" destOrd="0" presId="urn:microsoft.com/office/officeart/2005/8/layout/vList2"/>
    <dgm:cxn modelId="{03F32076-0DF2-4503-9D2A-9A33B7DDB81C}" type="presParOf" srcId="{B818CEE4-BF55-41E1-9070-8611EDE2EFD8}" destId="{DE75F67A-7A80-4A73-A38D-40106E3E85F5}" srcOrd="0" destOrd="0" presId="urn:microsoft.com/office/officeart/2005/8/layout/vList2"/>
    <dgm:cxn modelId="{0AEEC3E5-3692-4D5E-91C2-D8DD07A9BCF0}" type="presParOf" srcId="{B818CEE4-BF55-41E1-9070-8611EDE2EFD8}" destId="{21BA7017-378A-4398-BF13-5ADF9AE6E482}" srcOrd="1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FB04D3D-0709-4470-8580-8A93D9FDB078}" type="doc">
      <dgm:prSet loTypeId="urn:microsoft.com/office/officeart/2005/8/layout/vList2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ru-RU"/>
        </a:p>
      </dgm:t>
    </dgm:pt>
    <dgm:pt modelId="{3EDFE180-A8B7-4A48-B4DE-B5F8E9D6DC35}">
      <dgm:prSet custT="1"/>
      <dgm:spPr/>
      <dgm:t>
        <a:bodyPr/>
        <a:lstStyle/>
        <a:p>
          <a:pPr algn="ctr" rtl="0"/>
          <a:r>
            <a:rPr lang="ru-RU" sz="2000" b="1" dirty="0" err="1" smtClean="0"/>
            <a:t>Займ</a:t>
          </a:r>
          <a:r>
            <a:rPr lang="ru-RU" sz="2000" b="1" dirty="0" smtClean="0"/>
            <a:t> на инвестиционные цели:</a:t>
          </a:r>
          <a:endParaRPr lang="ru-RU" sz="2000" b="1" dirty="0"/>
        </a:p>
      </dgm:t>
    </dgm:pt>
    <dgm:pt modelId="{97EB7544-8F52-40F6-AD35-7E99A618237F}" type="parTrans" cxnId="{B33EFE99-12EF-4622-AB04-C259412BF6CE}">
      <dgm:prSet/>
      <dgm:spPr/>
      <dgm:t>
        <a:bodyPr/>
        <a:lstStyle/>
        <a:p>
          <a:endParaRPr lang="ru-RU"/>
        </a:p>
      </dgm:t>
    </dgm:pt>
    <dgm:pt modelId="{FB47807E-7ACF-447F-AF87-9C87C4222AE0}" type="sibTrans" cxnId="{B33EFE99-12EF-4622-AB04-C259412BF6CE}">
      <dgm:prSet/>
      <dgm:spPr/>
      <dgm:t>
        <a:bodyPr/>
        <a:lstStyle/>
        <a:p>
          <a:endParaRPr lang="ru-RU"/>
        </a:p>
      </dgm:t>
    </dgm:pt>
    <dgm:pt modelId="{7301F53F-B962-4E30-9A13-7F616330D9D7}">
      <dgm:prSet custT="1"/>
      <dgm:spPr/>
      <dgm:t>
        <a:bodyPr/>
        <a:lstStyle/>
        <a:p>
          <a:pPr rtl="0"/>
          <a:r>
            <a:rPr lang="ru-RU" sz="2000" dirty="0" smtClean="0"/>
            <a:t>Сумма займа –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от 3 до 20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млн. рублей;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20691D-A5FC-40CD-9B49-DF34FBA206B0}" type="parTrans" cxnId="{B1FD5B38-0FBA-4E10-BBB6-DDAF2FB89789}">
      <dgm:prSet/>
      <dgm:spPr/>
      <dgm:t>
        <a:bodyPr/>
        <a:lstStyle/>
        <a:p>
          <a:endParaRPr lang="ru-RU"/>
        </a:p>
      </dgm:t>
    </dgm:pt>
    <dgm:pt modelId="{59CE48A9-923C-4C63-A2A8-A54CF169F8C8}" type="sibTrans" cxnId="{B1FD5B38-0FBA-4E10-BBB6-DDAF2FB89789}">
      <dgm:prSet/>
      <dgm:spPr/>
      <dgm:t>
        <a:bodyPr/>
        <a:lstStyle/>
        <a:p>
          <a:endParaRPr lang="ru-RU"/>
        </a:p>
      </dgm:t>
    </dgm:pt>
    <dgm:pt modelId="{BCA00511-F57A-4143-BB7E-6128F769FF29}">
      <dgm:prSet/>
      <dgm:spPr/>
      <dgm:t>
        <a:bodyPr/>
        <a:lstStyle/>
        <a:p>
          <a:pPr rtl="0"/>
          <a:endParaRPr lang="ru-RU" sz="1800" dirty="0"/>
        </a:p>
      </dgm:t>
    </dgm:pt>
    <dgm:pt modelId="{6556AFD7-77F7-42B6-B9E6-62BC3807EBD6}" type="parTrans" cxnId="{73C5DC14-6DD9-4C03-9D68-31C72BE4A621}">
      <dgm:prSet/>
      <dgm:spPr/>
      <dgm:t>
        <a:bodyPr/>
        <a:lstStyle/>
        <a:p>
          <a:endParaRPr lang="ru-RU"/>
        </a:p>
      </dgm:t>
    </dgm:pt>
    <dgm:pt modelId="{8E6203B9-A5CD-4136-9B72-45E8A2AD05B3}" type="sibTrans" cxnId="{73C5DC14-6DD9-4C03-9D68-31C72BE4A621}">
      <dgm:prSet/>
      <dgm:spPr/>
      <dgm:t>
        <a:bodyPr/>
        <a:lstStyle/>
        <a:p>
          <a:endParaRPr lang="ru-RU"/>
        </a:p>
      </dgm:t>
    </dgm:pt>
    <dgm:pt modelId="{B45F7967-6E45-406B-AB9D-2420840D4764}">
      <dgm:prSet custT="1"/>
      <dgm:spPr/>
      <dgm:t>
        <a:bodyPr/>
        <a:lstStyle/>
        <a:p>
          <a:pPr rtl="0"/>
          <a:r>
            <a:rPr lang="ru-RU" sz="2000" dirty="0" smtClean="0"/>
            <a:t>срок –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более 5 лет</a:t>
          </a:r>
          <a:r>
            <a:rPr lang="ru-RU" sz="2000" dirty="0" smtClean="0"/>
            <a:t>;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E9DF13-F827-4DF3-A3CE-D682101A7161}" type="parTrans" cxnId="{E7081B09-2940-47B6-943F-2E0405FC284C}">
      <dgm:prSet/>
      <dgm:spPr/>
      <dgm:t>
        <a:bodyPr/>
        <a:lstStyle/>
        <a:p>
          <a:endParaRPr lang="ru-RU"/>
        </a:p>
      </dgm:t>
    </dgm:pt>
    <dgm:pt modelId="{6C08FF3B-C790-405E-A424-44D9C40AF1A1}" type="sibTrans" cxnId="{E7081B09-2940-47B6-943F-2E0405FC284C}">
      <dgm:prSet/>
      <dgm:spPr/>
      <dgm:t>
        <a:bodyPr/>
        <a:lstStyle/>
        <a:p>
          <a:endParaRPr lang="ru-RU"/>
        </a:p>
      </dgm:t>
    </dgm:pt>
    <dgm:pt modelId="{33A54229-B13A-4C39-8402-85B02F5EB221}">
      <dgm:prSet custT="1"/>
      <dgm:spPr/>
      <dgm:t>
        <a:bodyPr/>
        <a:lstStyle/>
        <a:p>
          <a:pPr rtl="0"/>
          <a:r>
            <a:rPr lang="ru-RU" sz="2000" dirty="0" smtClean="0"/>
            <a:t>Процентная ставка –  </a:t>
          </a:r>
          <a:r>
            <a:rPr lang="ru-RU" sz="2000" b="1" dirty="0" smtClean="0">
              <a:solidFill>
                <a:srgbClr val="C00000"/>
              </a:solidFill>
            </a:rPr>
            <a:t>от 1 до 5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% годовых </a:t>
          </a:r>
          <a:r>
            <a:rPr lang="ru-RU" sz="2000" dirty="0" smtClean="0"/>
            <a:t>от суммы кредита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7D429E6-5BB5-4F8D-889F-C23416398EF5}" type="parTrans" cxnId="{71B19D37-F3B1-4E3F-8104-9CF06B736A98}">
      <dgm:prSet/>
      <dgm:spPr/>
      <dgm:t>
        <a:bodyPr/>
        <a:lstStyle/>
        <a:p>
          <a:endParaRPr lang="ru-RU"/>
        </a:p>
      </dgm:t>
    </dgm:pt>
    <dgm:pt modelId="{829ED95B-B2CC-4E46-A642-B3AC6FE9F6FC}" type="sibTrans" cxnId="{71B19D37-F3B1-4E3F-8104-9CF06B736A98}">
      <dgm:prSet/>
      <dgm:spPr/>
      <dgm:t>
        <a:bodyPr/>
        <a:lstStyle/>
        <a:p>
          <a:endParaRPr lang="ru-RU"/>
        </a:p>
      </dgm:t>
    </dgm:pt>
    <dgm:pt modelId="{73AB2A2A-7E9F-4A52-8E70-CC7A337984BA}">
      <dgm:prSet custT="1"/>
      <dgm:spPr/>
      <dgm:t>
        <a:bodyPr/>
        <a:lstStyle/>
        <a:p>
          <a:pPr rtl="0"/>
          <a:r>
            <a:rPr lang="ru-RU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Общий бюджет проекта 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не менее 6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млн.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рублей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73248B-2DF8-42AD-9664-05794FF9A6DC}" type="parTrans" cxnId="{9D387870-7D1F-4658-AC06-940F743247C8}">
      <dgm:prSet/>
      <dgm:spPr/>
      <dgm:t>
        <a:bodyPr/>
        <a:lstStyle/>
        <a:p>
          <a:endParaRPr lang="ru-RU"/>
        </a:p>
      </dgm:t>
    </dgm:pt>
    <dgm:pt modelId="{BAB53B09-FEC1-4933-887A-F5F3CADFE94A}" type="sibTrans" cxnId="{9D387870-7D1F-4658-AC06-940F743247C8}">
      <dgm:prSet/>
      <dgm:spPr/>
      <dgm:t>
        <a:bodyPr/>
        <a:lstStyle/>
        <a:p>
          <a:endParaRPr lang="ru-RU"/>
        </a:p>
      </dgm:t>
    </dgm:pt>
    <dgm:pt modelId="{2A239CFE-A787-46C8-BDED-0C382749044D}">
      <dgm:prSet custT="1"/>
      <dgm:spPr/>
      <dgm:t>
        <a:bodyPr/>
        <a:lstStyle/>
        <a:p>
          <a:pPr rtl="0"/>
          <a:r>
            <a:rPr lang="ru-RU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Процент </a:t>
          </a:r>
          <a:r>
            <a:rPr lang="ru-RU" sz="2000" b="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софинансирования</a:t>
          </a:r>
          <a:r>
            <a:rPr lang="ru-RU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50% на 50%</a:t>
          </a:r>
          <a:endParaRPr lang="ru-RU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BAED75-8D26-4A4F-89DD-7A21050CCB2A}" type="parTrans" cxnId="{7A4EA4CD-4EA4-4B86-95AF-98C11AB1E93C}">
      <dgm:prSet/>
      <dgm:spPr/>
      <dgm:t>
        <a:bodyPr/>
        <a:lstStyle/>
        <a:p>
          <a:endParaRPr lang="ru-RU"/>
        </a:p>
      </dgm:t>
    </dgm:pt>
    <dgm:pt modelId="{2E9F2BD5-E016-4573-BC68-A5C7B4A810DA}" type="sibTrans" cxnId="{7A4EA4CD-4EA4-4B86-95AF-98C11AB1E93C}">
      <dgm:prSet/>
      <dgm:spPr/>
      <dgm:t>
        <a:bodyPr/>
        <a:lstStyle/>
        <a:p>
          <a:endParaRPr lang="ru-RU"/>
        </a:p>
      </dgm:t>
    </dgm:pt>
    <dgm:pt modelId="{B818CEE4-BF55-41E1-9070-8611EDE2EFD8}" type="pres">
      <dgm:prSet presAssocID="{DFB04D3D-0709-4470-8580-8A93D9FDB07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75F67A-7A80-4A73-A38D-40106E3E85F5}" type="pres">
      <dgm:prSet presAssocID="{3EDFE180-A8B7-4A48-B4DE-B5F8E9D6DC35}" presName="parentText" presStyleLbl="node1" presStyleIdx="0" presStyleCnt="1" custScaleX="96985" custScaleY="53631" custLinFactX="12142" custLinFactNeighborX="100000" custLinFactNeighborY="-73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A7017-378A-4398-BF13-5ADF9AE6E482}" type="pres">
      <dgm:prSet presAssocID="{3EDFE180-A8B7-4A48-B4DE-B5F8E9D6DC35}" presName="childText" presStyleLbl="revTx" presStyleIdx="0" presStyleCnt="1" custLinFactNeighborX="-1697" custLinFactNeighborY="32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4EA4CD-4EA4-4B86-95AF-98C11AB1E93C}" srcId="{3EDFE180-A8B7-4A48-B4DE-B5F8E9D6DC35}" destId="{2A239CFE-A787-46C8-BDED-0C382749044D}" srcOrd="4" destOrd="0" parTransId="{C3BAED75-8D26-4A4F-89DD-7A21050CCB2A}" sibTransId="{2E9F2BD5-E016-4573-BC68-A5C7B4A810DA}"/>
    <dgm:cxn modelId="{B1FD5B38-0FBA-4E10-BBB6-DDAF2FB89789}" srcId="{3EDFE180-A8B7-4A48-B4DE-B5F8E9D6DC35}" destId="{7301F53F-B962-4E30-9A13-7F616330D9D7}" srcOrd="0" destOrd="0" parTransId="{0020691D-A5FC-40CD-9B49-DF34FBA206B0}" sibTransId="{59CE48A9-923C-4C63-A2A8-A54CF169F8C8}"/>
    <dgm:cxn modelId="{B33EFE99-12EF-4622-AB04-C259412BF6CE}" srcId="{DFB04D3D-0709-4470-8580-8A93D9FDB078}" destId="{3EDFE180-A8B7-4A48-B4DE-B5F8E9D6DC35}" srcOrd="0" destOrd="0" parTransId="{97EB7544-8F52-40F6-AD35-7E99A618237F}" sibTransId="{FB47807E-7ACF-447F-AF87-9C87C4222AE0}"/>
    <dgm:cxn modelId="{E7081B09-2940-47B6-943F-2E0405FC284C}" srcId="{3EDFE180-A8B7-4A48-B4DE-B5F8E9D6DC35}" destId="{B45F7967-6E45-406B-AB9D-2420840D4764}" srcOrd="1" destOrd="0" parTransId="{B5E9DF13-F827-4DF3-A3CE-D682101A7161}" sibTransId="{6C08FF3B-C790-405E-A424-44D9C40AF1A1}"/>
    <dgm:cxn modelId="{633313E0-23C7-4D50-A688-B904089B428A}" type="presOf" srcId="{DFB04D3D-0709-4470-8580-8A93D9FDB078}" destId="{B818CEE4-BF55-41E1-9070-8611EDE2EFD8}" srcOrd="0" destOrd="0" presId="urn:microsoft.com/office/officeart/2005/8/layout/vList2"/>
    <dgm:cxn modelId="{9D7C48D7-D161-425A-82F0-D36FB766FDC1}" type="presOf" srcId="{2A239CFE-A787-46C8-BDED-0C382749044D}" destId="{21BA7017-378A-4398-BF13-5ADF9AE6E482}" srcOrd="0" destOrd="4" presId="urn:microsoft.com/office/officeart/2005/8/layout/vList2"/>
    <dgm:cxn modelId="{73C5DC14-6DD9-4C03-9D68-31C72BE4A621}" srcId="{3EDFE180-A8B7-4A48-B4DE-B5F8E9D6DC35}" destId="{BCA00511-F57A-4143-BB7E-6128F769FF29}" srcOrd="5" destOrd="0" parTransId="{6556AFD7-77F7-42B6-B9E6-62BC3807EBD6}" sibTransId="{8E6203B9-A5CD-4136-9B72-45E8A2AD05B3}"/>
    <dgm:cxn modelId="{67E51A3F-D0B0-4F04-8387-166A623CD230}" type="presOf" srcId="{BCA00511-F57A-4143-BB7E-6128F769FF29}" destId="{21BA7017-378A-4398-BF13-5ADF9AE6E482}" srcOrd="0" destOrd="5" presId="urn:microsoft.com/office/officeart/2005/8/layout/vList2"/>
    <dgm:cxn modelId="{9D387870-7D1F-4658-AC06-940F743247C8}" srcId="{3EDFE180-A8B7-4A48-B4DE-B5F8E9D6DC35}" destId="{73AB2A2A-7E9F-4A52-8E70-CC7A337984BA}" srcOrd="3" destOrd="0" parTransId="{5B73248B-2DF8-42AD-9664-05794FF9A6DC}" sibTransId="{BAB53B09-FEC1-4933-887A-F5F3CADFE94A}"/>
    <dgm:cxn modelId="{71B19D37-F3B1-4E3F-8104-9CF06B736A98}" srcId="{3EDFE180-A8B7-4A48-B4DE-B5F8E9D6DC35}" destId="{33A54229-B13A-4C39-8402-85B02F5EB221}" srcOrd="2" destOrd="0" parTransId="{07D429E6-5BB5-4F8D-889F-C23416398EF5}" sibTransId="{829ED95B-B2CC-4E46-A642-B3AC6FE9F6FC}"/>
    <dgm:cxn modelId="{4439C379-5AD6-4D68-A6A0-36F916821EBA}" type="presOf" srcId="{7301F53F-B962-4E30-9A13-7F616330D9D7}" destId="{21BA7017-378A-4398-BF13-5ADF9AE6E482}" srcOrd="0" destOrd="0" presId="urn:microsoft.com/office/officeart/2005/8/layout/vList2"/>
    <dgm:cxn modelId="{001853C6-3C08-4D0C-B447-E61AF58BA200}" type="presOf" srcId="{33A54229-B13A-4C39-8402-85B02F5EB221}" destId="{21BA7017-378A-4398-BF13-5ADF9AE6E482}" srcOrd="0" destOrd="2" presId="urn:microsoft.com/office/officeart/2005/8/layout/vList2"/>
    <dgm:cxn modelId="{E9B99481-5A8F-4015-98FB-5BF97841ADC6}" type="presOf" srcId="{B45F7967-6E45-406B-AB9D-2420840D4764}" destId="{21BA7017-378A-4398-BF13-5ADF9AE6E482}" srcOrd="0" destOrd="1" presId="urn:microsoft.com/office/officeart/2005/8/layout/vList2"/>
    <dgm:cxn modelId="{DDECEA52-3056-405F-87E3-4C1FDD9AC030}" type="presOf" srcId="{73AB2A2A-7E9F-4A52-8E70-CC7A337984BA}" destId="{21BA7017-378A-4398-BF13-5ADF9AE6E482}" srcOrd="0" destOrd="3" presId="urn:microsoft.com/office/officeart/2005/8/layout/vList2"/>
    <dgm:cxn modelId="{3C576FA0-5802-4AB0-A161-C9CBB3C45781}" type="presOf" srcId="{3EDFE180-A8B7-4A48-B4DE-B5F8E9D6DC35}" destId="{DE75F67A-7A80-4A73-A38D-40106E3E85F5}" srcOrd="0" destOrd="0" presId="urn:microsoft.com/office/officeart/2005/8/layout/vList2"/>
    <dgm:cxn modelId="{592F37A9-FEB3-4B52-9E0A-484DEEF4CD86}" type="presParOf" srcId="{B818CEE4-BF55-41E1-9070-8611EDE2EFD8}" destId="{DE75F67A-7A80-4A73-A38D-40106E3E85F5}" srcOrd="0" destOrd="0" presId="urn:microsoft.com/office/officeart/2005/8/layout/vList2"/>
    <dgm:cxn modelId="{09B2BB1F-9ED2-471C-957A-291F35ED77A5}" type="presParOf" srcId="{B818CEE4-BF55-41E1-9070-8611EDE2EFD8}" destId="{21BA7017-378A-4398-BF13-5ADF9AE6E482}" srcOrd="1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BA77AC0-2ADD-4FC0-82F4-ADA6FFB3C4B8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6700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689475"/>
            <a:ext cx="5438775" cy="444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7057FB12-6F12-4A68-8ABB-88A29EFCC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ECB466-3828-4717-8B81-E4EBA389A2DC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1474910"/>
            <a:ext cx="11226800" cy="10177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1200" y="2690446"/>
            <a:ext cx="9245600" cy="12133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40D34-2960-4F68-B470-BBFFFAB72B7D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716E0-4B29-49C2-8182-C8D25CCC7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6048-F7BD-43DF-8EA9-E17B9B048E0A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298F7-E6FE-4CD6-B217-FDBF2D553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75800" y="190134"/>
            <a:ext cx="2971800" cy="40510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60400" y="190134"/>
            <a:ext cx="8695267" cy="405105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16FE2-ED06-456B-93EE-1E4DFB8D7F57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A62C5-1E3A-41AD-97AA-F1CD763E2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304A6-F893-4640-8E77-E4F516BA0241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7201E-2DE7-4E6F-8110-75AD31D4C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341" y="3050931"/>
            <a:ext cx="11226800" cy="9429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341" y="2012340"/>
            <a:ext cx="11226800" cy="103859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CFB11-7579-44E4-9F54-14D430F78A82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19394-9060-4B64-B969-25FD91542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60400" y="1107831"/>
            <a:ext cx="5833533" cy="313335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14067" y="1107831"/>
            <a:ext cx="5833533" cy="313335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AD3AD-12E5-4FC9-8CFE-7BFBF7F35A96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6BDD4-D335-4FDC-83DC-87476E22FA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60400" y="1062771"/>
            <a:ext cx="5835827" cy="442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400" y="1505683"/>
            <a:ext cx="5835827" cy="273550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09482" y="1062771"/>
            <a:ext cx="5838119" cy="442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709482" y="1505683"/>
            <a:ext cx="5838119" cy="273550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0AB28-5E2F-4A7F-9A9F-74553F3C2D21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574E2-C4A2-41EE-A58C-D3892EF14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7244C-4BBA-4257-8FAC-7B9DF5967C4C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02806-1243-4782-93F8-3FC0D8212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F5FF2-6166-4A02-BB88-9417499CAF6A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FF434-6C8D-4626-B17D-57506C87D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1" y="189035"/>
            <a:ext cx="4345341" cy="8044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63961" y="189035"/>
            <a:ext cx="7383639" cy="405215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401" y="993531"/>
            <a:ext cx="4345341" cy="324765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654EF-1B2A-4520-BBA6-5ED99ECB60E4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566F1-0C17-4189-90D0-F1153735E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8860" y="3323492"/>
            <a:ext cx="7924800" cy="3923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88860" y="424229"/>
            <a:ext cx="7924800" cy="284870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88860" y="3715849"/>
            <a:ext cx="7924800" cy="55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59363-DCE8-4E0B-82CF-A55951B7DC44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10617-951E-4A3B-86B2-C4D2228DA8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525AB17-36C9-4A71-96A9-50E21B1FEDBF}" type="datetimeFigureOut">
              <a:rPr lang="ru-RU"/>
              <a:pPr>
                <a:defRPr/>
              </a:pPr>
              <a:t>31.01.2020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513186-A9B4-41D2-AD91-3B98D7331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tel:88005551958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Группа 60"/>
          <p:cNvGrpSpPr>
            <a:grpSpLocks/>
          </p:cNvGrpSpPr>
          <p:nvPr/>
        </p:nvGrpSpPr>
        <p:grpSpPr bwMode="auto">
          <a:xfrm>
            <a:off x="158750" y="73025"/>
            <a:ext cx="9601200" cy="6573838"/>
            <a:chOff x="142051" y="142852"/>
            <a:chExt cx="8859897" cy="6573884"/>
          </a:xfrm>
        </p:grpSpPr>
        <p:cxnSp>
          <p:nvCxnSpPr>
            <p:cNvPr id="10" name="Прямая соединительная линия 9"/>
            <p:cNvCxnSpPr>
              <a:stCxn id="20" idx="2"/>
            </p:cNvCxnSpPr>
            <p:nvPr/>
          </p:nvCxnSpPr>
          <p:spPr>
            <a:xfrm>
              <a:off x="394019" y="142852"/>
              <a:ext cx="839258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Дуга 16"/>
            <p:cNvSpPr/>
            <p:nvPr/>
          </p:nvSpPr>
          <p:spPr>
            <a:xfrm>
              <a:off x="8429161" y="142852"/>
              <a:ext cx="572787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Дуга 18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788" cy="500065"/>
            </a:xfrm>
            <a:custGeom>
              <a:avLst/>
              <a:gdLst>
                <a:gd name="T0" fmla="*/ 286494 w 572988"/>
                <a:gd name="T1" fmla="*/ 0 h 500101"/>
                <a:gd name="T2" fmla="*/ 286494 w 572988"/>
                <a:gd name="T3" fmla="*/ 250051 h 500101"/>
                <a:gd name="T4" fmla="*/ 572988 w 572988"/>
                <a:gd name="T5" fmla="*/ 250051 h 500101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101"/>
                <a:gd name="T11" fmla="*/ 572988 w 572988"/>
                <a:gd name="T12" fmla="*/ 250051 h 50010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101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51"/>
                    <a:pt x="572988" y="250051"/>
                  </a:cubicBezTo>
                  <a:cubicBezTo>
                    <a:pt x="572988" y="250051"/>
                    <a:pt x="572987" y="250051"/>
                    <a:pt x="572987" y="250051"/>
                  </a:cubicBezTo>
                  <a:lnTo>
                    <a:pt x="286494" y="250051"/>
                  </a:lnTo>
                  <a:close/>
                </a:path>
                <a:path w="572988" h="500101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51"/>
                    <a:pt x="572988" y="250051"/>
                  </a:cubicBezTo>
                  <a:cubicBezTo>
                    <a:pt x="572988" y="250051"/>
                    <a:pt x="572987" y="250051"/>
                    <a:pt x="572987" y="250051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0" name="Дуга 19"/>
            <p:cNvSpPr>
              <a:spLocks noChangeArrowheads="1"/>
            </p:cNvSpPr>
            <p:nvPr/>
          </p:nvSpPr>
          <p:spPr bwMode="auto">
            <a:xfrm rot="-5400000">
              <a:off x="142521" y="142382"/>
              <a:ext cx="500066" cy="501006"/>
            </a:xfrm>
            <a:custGeom>
              <a:avLst/>
              <a:gdLst>
                <a:gd name="T0" fmla="*/ 250051 w 500102"/>
                <a:gd name="T1" fmla="*/ 0 h 501563"/>
                <a:gd name="T2" fmla="*/ 250051 w 500102"/>
                <a:gd name="T3" fmla="*/ 250782 h 501563"/>
                <a:gd name="T4" fmla="*/ 500102 w 500102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51 w 500102"/>
                <a:gd name="T10" fmla="*/ 0 h 501563"/>
                <a:gd name="T11" fmla="*/ 500102 w 500102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102" h="501563" stroke="0">
                  <a:moveTo>
                    <a:pt x="250051" y="0"/>
                  </a:moveTo>
                  <a:lnTo>
                    <a:pt x="250050" y="0"/>
                  </a:lnTo>
                  <a:cubicBezTo>
                    <a:pt x="388150" y="0"/>
                    <a:pt x="500102" y="112278"/>
                    <a:pt x="500102" y="250782"/>
                  </a:cubicBezTo>
                  <a:cubicBezTo>
                    <a:pt x="500102" y="250782"/>
                    <a:pt x="500101" y="250782"/>
                    <a:pt x="500101" y="250782"/>
                  </a:cubicBezTo>
                  <a:lnTo>
                    <a:pt x="250051" y="250782"/>
                  </a:lnTo>
                  <a:close/>
                </a:path>
                <a:path w="500102" h="501563" fill="none">
                  <a:moveTo>
                    <a:pt x="250051" y="0"/>
                  </a:moveTo>
                  <a:lnTo>
                    <a:pt x="250050" y="0"/>
                  </a:lnTo>
                  <a:cubicBezTo>
                    <a:pt x="388150" y="0"/>
                    <a:pt x="500102" y="112278"/>
                    <a:pt x="500102" y="250782"/>
                  </a:cubicBezTo>
                  <a:cubicBezTo>
                    <a:pt x="500102" y="250782"/>
                    <a:pt x="500101" y="250782"/>
                    <a:pt x="500101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5" name="Дуга 24"/>
            <p:cNvSpPr>
              <a:spLocks noChangeArrowheads="1"/>
            </p:cNvSpPr>
            <p:nvPr/>
          </p:nvSpPr>
          <p:spPr bwMode="auto">
            <a:xfrm rot="5400000">
              <a:off x="8465693" y="6178892"/>
              <a:ext cx="571504" cy="501006"/>
            </a:xfrm>
            <a:custGeom>
              <a:avLst/>
              <a:gdLst>
                <a:gd name="T0" fmla="*/ 285773 w 571545"/>
                <a:gd name="T1" fmla="*/ 0 h 501563"/>
                <a:gd name="T2" fmla="*/ 285773 w 571545"/>
                <a:gd name="T3" fmla="*/ 250782 h 501563"/>
                <a:gd name="T4" fmla="*/ 571545 w 571545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73 w 571545"/>
                <a:gd name="T10" fmla="*/ 0 h 501563"/>
                <a:gd name="T11" fmla="*/ 571545 w 571545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45" h="501563" stroke="0">
                  <a:moveTo>
                    <a:pt x="285773" y="0"/>
                  </a:moveTo>
                  <a:lnTo>
                    <a:pt x="285772" y="0"/>
                  </a:lnTo>
                  <a:cubicBezTo>
                    <a:pt x="443601" y="0"/>
                    <a:pt x="571546" y="112278"/>
                    <a:pt x="571546" y="250782"/>
                  </a:cubicBezTo>
                  <a:cubicBezTo>
                    <a:pt x="571546" y="250782"/>
                    <a:pt x="571545" y="250782"/>
                    <a:pt x="571545" y="250782"/>
                  </a:cubicBezTo>
                  <a:lnTo>
                    <a:pt x="285773" y="250782"/>
                  </a:lnTo>
                  <a:close/>
                </a:path>
                <a:path w="571545" h="501563" fill="none">
                  <a:moveTo>
                    <a:pt x="285773" y="0"/>
                  </a:moveTo>
                  <a:lnTo>
                    <a:pt x="285772" y="0"/>
                  </a:lnTo>
                  <a:cubicBezTo>
                    <a:pt x="443601" y="0"/>
                    <a:pt x="571546" y="112278"/>
                    <a:pt x="571546" y="250782"/>
                  </a:cubicBezTo>
                  <a:cubicBezTo>
                    <a:pt x="571546" y="250782"/>
                    <a:pt x="571545" y="250782"/>
                    <a:pt x="57154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32" name="Прямая соединительная линия 31"/>
            <p:cNvCxnSpPr>
              <a:stCxn id="20" idx="0"/>
            </p:cNvCxnSpPr>
            <p:nvPr/>
          </p:nvCxnSpPr>
          <p:spPr>
            <a:xfrm rot="5400000">
              <a:off x="-2910795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29177" y="6715148"/>
              <a:ext cx="8429208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390359" y="288255"/>
            <a:ext cx="9136754" cy="839595"/>
          </a:xfrm>
          <a:prstGeom prst="rect">
            <a:avLst/>
          </a:prstGeom>
          <a:gradFill rotWithShape="1">
            <a:gsLst>
              <a:gs pos="18000">
                <a:srgbClr val="003399">
                  <a:alpha val="7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65" name="Rectangle 3"/>
          <p:cNvSpPr>
            <a:spLocks noChangeArrowheads="1"/>
          </p:cNvSpPr>
          <p:nvPr/>
        </p:nvSpPr>
        <p:spPr bwMode="auto">
          <a:xfrm>
            <a:off x="380968" y="5857892"/>
            <a:ext cx="9136754" cy="644500"/>
          </a:xfrm>
          <a:prstGeom prst="rect">
            <a:avLst/>
          </a:prstGeom>
          <a:gradFill rotWithShape="1">
            <a:gsLst>
              <a:gs pos="18000">
                <a:srgbClr val="003399">
                  <a:alpha val="7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52616" y="1231210"/>
            <a:ext cx="9134191" cy="211972"/>
          </a:xfrm>
          <a:prstGeom prst="rect">
            <a:avLst/>
          </a:prstGeom>
          <a:gradFill rotWithShape="1">
            <a:gsLst>
              <a:gs pos="18000">
                <a:srgbClr val="003399">
                  <a:alpha val="42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352616" y="1516280"/>
            <a:ext cx="9134191" cy="71751"/>
          </a:xfrm>
          <a:prstGeom prst="rect">
            <a:avLst/>
          </a:prstGeom>
          <a:gradFill rotWithShape="1">
            <a:gsLst>
              <a:gs pos="18000">
                <a:srgbClr val="003399">
                  <a:alpha val="31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390359" y="5575392"/>
            <a:ext cx="9136754" cy="214036"/>
          </a:xfrm>
          <a:prstGeom prst="rect">
            <a:avLst/>
          </a:prstGeom>
          <a:gradFill rotWithShape="1">
            <a:gsLst>
              <a:gs pos="18000">
                <a:srgbClr val="003399">
                  <a:alpha val="32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385773" y="1787574"/>
            <a:ext cx="9136754" cy="3728965"/>
          </a:xfrm>
          <a:prstGeom prst="rect">
            <a:avLst/>
          </a:prstGeom>
          <a:gradFill rotWithShape="1">
            <a:gsLst>
              <a:gs pos="18000">
                <a:srgbClr val="003399">
                  <a:alpha val="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113" y="287338"/>
            <a:ext cx="9094787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defRPr/>
            </a:pPr>
            <a:endParaRPr lang="ru-RU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70" name="TextBox 25"/>
          <p:cNvSpPr txBox="1">
            <a:spLocks noChangeArrowheads="1"/>
          </p:cNvSpPr>
          <p:nvPr/>
        </p:nvSpPr>
        <p:spPr bwMode="auto">
          <a:xfrm>
            <a:off x="523844" y="1857364"/>
            <a:ext cx="90551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b="1" dirty="0">
              <a:solidFill>
                <a:srgbClr val="17375E"/>
              </a:solidFill>
            </a:endParaRPr>
          </a:p>
          <a:p>
            <a:pPr algn="ctr"/>
            <a:r>
              <a:rPr lang="ru-RU" sz="3200" b="1" dirty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Государственная </a:t>
            </a:r>
            <a:r>
              <a:rPr lang="ru-RU" sz="3200" b="1" dirty="0" smtClean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поддержка </a:t>
            </a:r>
            <a:r>
              <a:rPr lang="ru-RU" sz="3200" b="1" dirty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малого </a:t>
            </a:r>
            <a:endParaRPr lang="ru-RU" sz="3200" b="1" dirty="0">
              <a:solidFill>
                <a:srgbClr val="17375E"/>
              </a:solidFill>
            </a:endParaRPr>
          </a:p>
          <a:p>
            <a:pPr algn="ctr"/>
            <a:r>
              <a:rPr lang="ru-RU" sz="3200" b="1" dirty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 среднего </a:t>
            </a:r>
            <a:r>
              <a:rPr lang="ru-RU" sz="3200" b="1" dirty="0" smtClean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предпринимательства</a:t>
            </a:r>
          </a:p>
          <a:p>
            <a:pPr algn="ctr"/>
            <a:r>
              <a:rPr lang="ru-RU" sz="3200" b="1" dirty="0" smtClean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2020 году</a:t>
            </a:r>
          </a:p>
          <a:p>
            <a:pPr algn="ctr"/>
            <a:endParaRPr lang="ru-RU" sz="2400" b="1" dirty="0" smtClean="0">
              <a:solidFill>
                <a:srgbClr val="17375E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2400" b="1" dirty="0" smtClean="0">
              <a:solidFill>
                <a:srgbClr val="17375E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endParaRPr lang="ru-RU" sz="2400" b="1" dirty="0" smtClean="0">
              <a:solidFill>
                <a:srgbClr val="17375E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2400" b="1" dirty="0" smtClean="0">
                <a:solidFill>
                  <a:srgbClr val="17375E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Кузнецкий район Пензенской области</a:t>
            </a:r>
            <a:endParaRPr lang="ru-RU" sz="2400" b="1" dirty="0">
              <a:solidFill>
                <a:srgbClr val="17375E"/>
              </a:solidFill>
            </a:endParaRP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349" y="214290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86349" y="6359846"/>
            <a:ext cx="9133303" cy="212084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988" y="214313"/>
            <a:ext cx="84740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Сопровождение инвестиционных проектов по принципу "одного окна». Работа «окна для бизнеса» на базе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МФЦ. Работа Бизнес-навигатора</a:t>
            </a:r>
          </a:p>
        </p:txBody>
      </p:sp>
      <p:pic>
        <p:nvPicPr>
          <p:cNvPr id="11274" name="Picture 2" descr="http://fond83.ru/images/news/2016/09/biznes_navigato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9938" y="3357563"/>
            <a:ext cx="29241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4" descr="http://adminborisoglebsk.ru/data/pages/predprinimatelstvo/uouuuu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2063" y="1000125"/>
            <a:ext cx="7620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6" descr="http://inzhukovskiy.ru/upload/page/66/54566_picture_d260437481c28881e0ee977c68ee99c4d1364d1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8125" y="3357563"/>
            <a:ext cx="2928938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8" descr="http://intaldom.ru/upload/resizeproxy/720_/69712e16d9b118552efcb14145a03f38.jpg?14875981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1750" y="4500563"/>
            <a:ext cx="3302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79469" y="242120"/>
            <a:ext cx="9133303" cy="739690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738158" y="428604"/>
            <a:ext cx="83470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Виды государственной </a:t>
            </a:r>
            <a:r>
              <a:rPr lang="ru-RU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поддержки малого бизнеса </a:t>
            </a:r>
            <a:endParaRPr lang="ru-RU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14480" name="Group 144"/>
          <p:cNvGraphicFramePr>
            <a:graphicFrameLocks noGrp="1"/>
          </p:cNvGraphicFramePr>
          <p:nvPr/>
        </p:nvGraphicFramePr>
        <p:xfrm>
          <a:off x="106370" y="1071545"/>
          <a:ext cx="9596470" cy="4572036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549519"/>
                <a:gridCol w="9046951"/>
              </a:tblGrid>
              <a:tr h="14159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Предоставление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грантовой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поддержки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сельхозтоваропроизводителям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: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на развитие начинающих фермеров – до 3 млн. рублей,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на развитие семейных животноводческих ферм – до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 рублей,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на развитие кооперативов – до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 рублей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-гранты «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Агростартап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» в сумме до 3 млн. руб.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283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Поручительства и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микрозаймы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под ставку от 4,25 до 6,25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% годовых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млн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рублей через АО «Поручитель»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5901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Предоставление поддержки посредством займа под 1-5% годовых Фондом развития промышленности Пензенской области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283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Стимулирующие выплаты молодым специалистам в сфере швейного производства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59018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Предоставление  льготных банковских кредитов под 8,5% для субъектов МСП за счет средств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АО «Федеральная корпорация развития малого и среднего предпринимательства»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2831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Субсидирование части затрат на участие в выставках в международных выставках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5901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Сопровождение инвестиционных проектов по принципу "одного окна». Работа «окна для бизнеса» на базе </a:t>
                      </a:r>
                      <a:r>
                        <a:rPr kumimoji="0" lang="en-US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МФЦ. Работа Бизнес-навигатора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horzOverflow="overflow"/>
                </a:tc>
              </a:tr>
              <a:tr h="5360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9364" marR="49364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Оказание методической и консультативной поддержки Фондом поддержки </a:t>
                      </a:r>
                      <a:r>
                        <a:rPr kumimoji="0" lang="ru-RU" sz="14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предпринимательства,Центром</a:t>
                      </a:r>
                      <a:r>
                        <a:rPr kumimoji="0" lang="ru-RU" sz="1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поддержки экспорта Пензенской области, Центром кластерного развития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49364" marR="49364" marT="0" marB="0" anchor="ctr" horzOverflow="overflow"/>
                </a:tc>
              </a:tr>
            </a:tbl>
          </a:graphicData>
        </a:graphic>
      </p:graphicFrame>
      <p:grpSp>
        <p:nvGrpSpPr>
          <p:cNvPr id="3123" name="Группа 60"/>
          <p:cNvGrpSpPr>
            <a:grpSpLocks/>
          </p:cNvGrpSpPr>
          <p:nvPr/>
        </p:nvGrpSpPr>
        <p:grpSpPr bwMode="auto">
          <a:xfrm>
            <a:off x="71442" y="88900"/>
            <a:ext cx="9739313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890" y="142852"/>
              <a:ext cx="8394878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30062" y="142852"/>
              <a:ext cx="571886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1886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579" y="142324"/>
              <a:ext cx="500066" cy="501123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35" y="6178834"/>
              <a:ext cx="571504" cy="501123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805" y="3446535"/>
              <a:ext cx="6107156" cy="144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438" y="6715148"/>
              <a:ext cx="8428094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0" y="5750004"/>
            <a:ext cx="9739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/>
                </a:solidFill>
              </a:rPr>
              <a:t>Агентство по поддержке и развитию предпринимательства, </a:t>
            </a:r>
            <a:r>
              <a:rPr lang="ru-RU" sz="1200" b="1" dirty="0" err="1" smtClean="0">
                <a:solidFill>
                  <a:schemeClr val="tx2"/>
                </a:solidFill>
              </a:rPr>
              <a:t>Богапов</a:t>
            </a:r>
            <a:r>
              <a:rPr lang="ru-RU" sz="1200" b="1" dirty="0" smtClean="0">
                <a:solidFill>
                  <a:schemeClr val="tx2"/>
                </a:solidFill>
              </a:rPr>
              <a:t> </a:t>
            </a:r>
            <a:r>
              <a:rPr lang="ru-RU" sz="1200" b="1" dirty="0" err="1" smtClean="0">
                <a:solidFill>
                  <a:schemeClr val="tx2"/>
                </a:solidFill>
              </a:rPr>
              <a:t>Ривгать</a:t>
            </a:r>
            <a:r>
              <a:rPr lang="ru-RU" sz="1200" b="1" dirty="0" smtClean="0">
                <a:solidFill>
                  <a:schemeClr val="tx2"/>
                </a:solidFill>
              </a:rPr>
              <a:t> </a:t>
            </a:r>
            <a:r>
              <a:rPr lang="ru-RU" sz="1200" b="1" dirty="0" err="1" smtClean="0">
                <a:solidFill>
                  <a:schemeClr val="tx2"/>
                </a:solidFill>
              </a:rPr>
              <a:t>Ришадович</a:t>
            </a:r>
            <a:endParaRPr lang="ru-RU" sz="12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200" b="1" dirty="0" smtClean="0">
                <a:solidFill>
                  <a:schemeClr val="tx2"/>
                </a:solidFill>
              </a:rPr>
              <a:t>Отдел экономического развития, инвестиционной и предпринимательской деятельности</a:t>
            </a:r>
          </a:p>
          <a:p>
            <a:pPr algn="ctr"/>
            <a:r>
              <a:rPr lang="ru-RU" sz="1200" b="1" dirty="0" smtClean="0">
                <a:solidFill>
                  <a:schemeClr val="tx2"/>
                </a:solidFill>
              </a:rPr>
              <a:t> администрации Кузнецкого района, Михеева Наталья Владимировна, Телефон 3-07-65</a:t>
            </a:r>
          </a:p>
          <a:p>
            <a:pPr algn="ctr"/>
            <a:r>
              <a:rPr lang="ru-RU" sz="1200" b="1" dirty="0" err="1" smtClean="0">
                <a:solidFill>
                  <a:schemeClr val="tx2"/>
                </a:solidFill>
              </a:rPr>
              <a:t>Коворкинг</a:t>
            </a:r>
            <a:r>
              <a:rPr lang="ru-RU" sz="1200" b="1" dirty="0" smtClean="0">
                <a:solidFill>
                  <a:schemeClr val="tx2"/>
                </a:solidFill>
              </a:rPr>
              <a:t>  центр. Телефон 2-61-80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349" y="357045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79469" y="6376331"/>
            <a:ext cx="9133303" cy="212085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4105" name="TextBox 15"/>
          <p:cNvSpPr txBox="1">
            <a:spLocks noChangeArrowheads="1"/>
          </p:cNvSpPr>
          <p:nvPr/>
        </p:nvSpPr>
        <p:spPr bwMode="auto">
          <a:xfrm>
            <a:off x="584200" y="487363"/>
            <a:ext cx="8475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Предоставление </a:t>
            </a:r>
            <a:r>
              <a:rPr lang="ru-RU" sz="2000" b="1" dirty="0" smtClean="0">
                <a:solidFill>
                  <a:schemeClr val="bg1"/>
                </a:solidFill>
              </a:rPr>
              <a:t>грантов крестьянским фермерским хозяйствам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4106" name="Picture 32"/>
          <p:cNvPicPr>
            <a:picLocks noChangeAspect="1" noChangeArrowheads="1"/>
          </p:cNvPicPr>
          <p:nvPr/>
        </p:nvPicPr>
        <p:blipFill>
          <a:blip r:embed="rId2"/>
          <a:srcRect r="5757"/>
          <a:stretch>
            <a:fillRect/>
          </a:stretch>
        </p:blipFill>
        <p:spPr bwMode="auto">
          <a:xfrm>
            <a:off x="376238" y="1185863"/>
            <a:ext cx="92202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AutoShape 33"/>
          <p:cNvSpPr>
            <a:spLocks noChangeArrowheads="1"/>
          </p:cNvSpPr>
          <p:nvPr/>
        </p:nvSpPr>
        <p:spPr bwMode="auto">
          <a:xfrm>
            <a:off x="5264150" y="4357688"/>
            <a:ext cx="3960813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b="1">
                <a:solidFill>
                  <a:schemeClr val="bg1"/>
                </a:solidFill>
              </a:rPr>
              <a:t>Сумма гранта:</a:t>
            </a:r>
          </a:p>
        </p:txBody>
      </p:sp>
      <p:sp>
        <p:nvSpPr>
          <p:cNvPr id="4108" name="Text Box 34"/>
          <p:cNvSpPr txBox="1">
            <a:spLocks noChangeArrowheads="1"/>
          </p:cNvSpPr>
          <p:nvPr/>
        </p:nvSpPr>
        <p:spPr bwMode="auto">
          <a:xfrm>
            <a:off x="5310190" y="5072074"/>
            <a:ext cx="4368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dirty="0"/>
              <a:t> </a:t>
            </a:r>
            <a:r>
              <a:rPr lang="ru-RU" b="1" dirty="0">
                <a:solidFill>
                  <a:srgbClr val="CC0000"/>
                </a:solidFill>
              </a:rPr>
              <a:t>до 3 млн. </a:t>
            </a:r>
            <a:r>
              <a:rPr lang="ru-RU" b="1" dirty="0" smtClean="0">
                <a:solidFill>
                  <a:srgbClr val="CC0000"/>
                </a:solidFill>
              </a:rPr>
              <a:t>рублей начинающему фермеру</a:t>
            </a:r>
          </a:p>
          <a:p>
            <a:pPr>
              <a:buFontTx/>
              <a:buChar char="•"/>
            </a:pPr>
            <a:r>
              <a:rPr lang="ru-RU" b="1" dirty="0" smtClean="0">
                <a:solidFill>
                  <a:srgbClr val="CC0000"/>
                </a:solidFill>
              </a:rPr>
              <a:t>д</a:t>
            </a:r>
            <a:r>
              <a:rPr lang="ru-RU" b="1" dirty="0" smtClean="0">
                <a:solidFill>
                  <a:srgbClr val="CC0000"/>
                </a:solidFill>
              </a:rPr>
              <a:t>о 10 млн. руб. на семейную животноводческую ферму</a:t>
            </a:r>
            <a:endParaRPr lang="ru-RU" b="1" dirty="0">
              <a:solidFill>
                <a:srgbClr val="CC0000"/>
              </a:solidFill>
            </a:endParaRPr>
          </a:p>
        </p:txBody>
      </p:sp>
      <p:pic>
        <p:nvPicPr>
          <p:cNvPr id="4109" name="Picture 35" descr="картофел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013" y="5384800"/>
            <a:ext cx="2289175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174" y="5357826"/>
            <a:ext cx="217011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7453330" y="3286124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Рыбоводство</a:t>
            </a:r>
          </a:p>
          <a:p>
            <a:r>
              <a:rPr lang="ru-RU" sz="1000" b="1" dirty="0" smtClean="0"/>
              <a:t>Пчеловодство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38092" y="285728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79469" y="6376331"/>
            <a:ext cx="9133303" cy="212085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130" name="TextBox 15"/>
          <p:cNvSpPr txBox="1">
            <a:spLocks noChangeArrowheads="1"/>
          </p:cNvSpPr>
          <p:nvPr/>
        </p:nvSpPr>
        <p:spPr bwMode="auto">
          <a:xfrm>
            <a:off x="452406" y="285728"/>
            <a:ext cx="84756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Предоставление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гранта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развитие сельскохозяйственного перерабатывающего кооператива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021.jpg"/>
          <p:cNvPicPr>
            <a:picLocks noChangeAspect="1"/>
          </p:cNvPicPr>
          <p:nvPr/>
        </p:nvPicPr>
        <p:blipFill>
          <a:blip r:embed="rId2"/>
          <a:srcRect t="43750" b="17708"/>
          <a:stretch>
            <a:fillRect/>
          </a:stretch>
        </p:blipFill>
        <p:spPr>
          <a:xfrm>
            <a:off x="452406" y="1214422"/>
            <a:ext cx="9144000" cy="2643206"/>
          </a:xfrm>
          <a:prstGeom prst="rect">
            <a:avLst/>
          </a:prstGeom>
        </p:spPr>
      </p:pic>
      <p:pic>
        <p:nvPicPr>
          <p:cNvPr id="7170" name="Picture 2" descr="https://belapk.ru/media/_versions/gsk_large.jpg"/>
          <p:cNvPicPr>
            <a:picLocks noChangeAspect="1" noChangeArrowheads="1"/>
          </p:cNvPicPr>
          <p:nvPr/>
        </p:nvPicPr>
        <p:blipFill>
          <a:blip r:embed="rId3"/>
          <a:srcRect t="52592"/>
          <a:stretch>
            <a:fillRect/>
          </a:stretch>
        </p:blipFill>
        <p:spPr bwMode="auto">
          <a:xfrm>
            <a:off x="380968" y="4120950"/>
            <a:ext cx="9326594" cy="21327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09530" y="285728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Гранты «АГРОСТАРТАП»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http://regionvol.ru/uploads/posts/2019-07/1564114600_agro.jpg"/>
          <p:cNvPicPr>
            <a:picLocks noChangeAspect="1" noChangeArrowheads="1"/>
          </p:cNvPicPr>
          <p:nvPr/>
        </p:nvPicPr>
        <p:blipFill>
          <a:blip r:embed="rId2"/>
          <a:srcRect t="16927" b="17255"/>
          <a:stretch>
            <a:fillRect/>
          </a:stretch>
        </p:blipFill>
        <p:spPr bwMode="auto">
          <a:xfrm>
            <a:off x="238092" y="1928802"/>
            <a:ext cx="9419973" cy="4643470"/>
          </a:xfrm>
          <a:prstGeom prst="rect">
            <a:avLst/>
          </a:prstGeom>
          <a:noFill/>
        </p:spPr>
      </p:pic>
      <p:pic>
        <p:nvPicPr>
          <p:cNvPr id="6152" name="Picture 8" descr="https://belapk.ru/media/uploads/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30" y="1000108"/>
            <a:ext cx="3000396" cy="2168991"/>
          </a:xfrm>
          <a:prstGeom prst="rect">
            <a:avLst/>
          </a:prstGeom>
          <a:noFill/>
        </p:spPr>
      </p:pic>
      <p:sp>
        <p:nvSpPr>
          <p:cNvPr id="17" name="AutoShape 33"/>
          <p:cNvSpPr>
            <a:spLocks noChangeArrowheads="1"/>
          </p:cNvSpPr>
          <p:nvPr/>
        </p:nvSpPr>
        <p:spPr bwMode="auto">
          <a:xfrm>
            <a:off x="4381496" y="1214422"/>
            <a:ext cx="3960813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Получатели гранта: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9" name="Picture 2" descr="C:\Users\111\Desktop\к 5 новости поручитель.jpg"/>
          <p:cNvPicPr>
            <a:picLocks noChangeAspect="1" noChangeArrowheads="1"/>
          </p:cNvPicPr>
          <p:nvPr/>
        </p:nvPicPr>
        <p:blipFill>
          <a:blip r:embed="rId2"/>
          <a:srcRect t="8955" b="47647"/>
          <a:stretch>
            <a:fillRect/>
          </a:stretch>
        </p:blipFill>
        <p:spPr bwMode="auto">
          <a:xfrm>
            <a:off x="380968" y="1142984"/>
            <a:ext cx="91440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6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349" y="357045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988" y="530225"/>
            <a:ext cx="8474075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Предоставление поручительств и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микрозаймов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АО «Поручитель»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156" name="AutoShape 26"/>
          <p:cNvSpPr>
            <a:spLocks noChangeArrowheads="1"/>
          </p:cNvSpPr>
          <p:nvPr/>
        </p:nvSpPr>
        <p:spPr bwMode="auto">
          <a:xfrm>
            <a:off x="5595942" y="3786190"/>
            <a:ext cx="3429024" cy="64294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err="1">
                <a:solidFill>
                  <a:schemeClr val="bg1"/>
                </a:solidFill>
              </a:rPr>
              <a:t>Микрозайм</a:t>
            </a:r>
            <a:r>
              <a:rPr lang="ru-RU" sz="2200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6157" name="Text Box 28"/>
          <p:cNvSpPr txBox="1">
            <a:spLocks noChangeArrowheads="1"/>
          </p:cNvSpPr>
          <p:nvPr/>
        </p:nvSpPr>
        <p:spPr bwMode="auto">
          <a:xfrm>
            <a:off x="5037138" y="4435376"/>
            <a:ext cx="44291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ru-RU" dirty="0"/>
              <a:t> </a:t>
            </a:r>
            <a:r>
              <a:rPr lang="ru-RU" b="1" dirty="0">
                <a:solidFill>
                  <a:srgbClr val="CC0000"/>
                </a:solidFill>
              </a:rPr>
              <a:t>до </a:t>
            </a:r>
            <a:r>
              <a:rPr lang="ru-RU" b="1" dirty="0" smtClean="0">
                <a:solidFill>
                  <a:srgbClr val="CC0000"/>
                </a:solidFill>
              </a:rPr>
              <a:t>5 </a:t>
            </a:r>
            <a:r>
              <a:rPr lang="ru-RU" b="1" dirty="0">
                <a:solidFill>
                  <a:srgbClr val="CC0000"/>
                </a:solidFill>
              </a:rPr>
              <a:t>млн. рублей</a:t>
            </a:r>
          </a:p>
          <a:p>
            <a:pPr>
              <a:buFontTx/>
              <a:buChar char="•"/>
            </a:pPr>
            <a:r>
              <a:rPr lang="ru-RU" dirty="0"/>
              <a:t> на срок </a:t>
            </a:r>
            <a:r>
              <a:rPr lang="ru-RU" b="1" dirty="0" smtClean="0">
                <a:solidFill>
                  <a:srgbClr val="CC0000"/>
                </a:solidFill>
              </a:rPr>
              <a:t>до </a:t>
            </a:r>
            <a:r>
              <a:rPr lang="ru-RU" b="1" dirty="0">
                <a:solidFill>
                  <a:srgbClr val="CC0000"/>
                </a:solidFill>
              </a:rPr>
              <a:t>36 месяцев</a:t>
            </a:r>
          </a:p>
          <a:p>
            <a:pPr>
              <a:buFontTx/>
              <a:buChar char="•"/>
            </a:pPr>
            <a:r>
              <a:rPr lang="ru-RU" dirty="0"/>
              <a:t> размер процентной ставки – </a:t>
            </a:r>
            <a:r>
              <a:rPr lang="ru-RU" b="1" dirty="0" smtClean="0">
                <a:solidFill>
                  <a:srgbClr val="CC0000"/>
                </a:solidFill>
              </a:rPr>
              <a:t> </a:t>
            </a:r>
            <a:endParaRPr lang="ru-RU" b="1" dirty="0" smtClean="0">
              <a:solidFill>
                <a:srgbClr val="CC0000"/>
              </a:solidFill>
            </a:endParaRPr>
          </a:p>
          <a:p>
            <a:r>
              <a:rPr lang="ru-RU" b="1" dirty="0" smtClean="0">
                <a:solidFill>
                  <a:srgbClr val="CC0000"/>
                </a:solidFill>
              </a:rPr>
              <a:t>от 4,25 до 6,25 </a:t>
            </a:r>
            <a:r>
              <a:rPr lang="ru-RU" b="1" dirty="0">
                <a:solidFill>
                  <a:srgbClr val="CC0000"/>
                </a:solidFill>
              </a:rPr>
              <a:t>% </a:t>
            </a:r>
            <a:endParaRPr lang="ru-RU" b="1" dirty="0" smtClean="0">
              <a:solidFill>
                <a:srgbClr val="CC0000"/>
              </a:solidFill>
            </a:endParaRPr>
          </a:p>
          <a:p>
            <a:r>
              <a:rPr lang="ru-RU" dirty="0" smtClean="0"/>
              <a:t>ставка 4,25% по программам </a:t>
            </a:r>
            <a:endParaRPr lang="ru-RU" dirty="0" smtClean="0"/>
          </a:p>
          <a:p>
            <a:r>
              <a:rPr lang="ru-RU" dirty="0" smtClean="0"/>
              <a:t>кредитования </a:t>
            </a:r>
            <a:r>
              <a:rPr lang="ru-RU" dirty="0" smtClean="0"/>
              <a:t>«Женское предпринимательство» и «Бизнес 45+»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23" name="Схема 22"/>
          <p:cNvGraphicFramePr/>
          <p:nvPr/>
        </p:nvGraphicFramePr>
        <p:xfrm>
          <a:off x="595282" y="3571876"/>
          <a:ext cx="4208637" cy="365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349" y="214290"/>
            <a:ext cx="9133303" cy="695811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86349" y="6359846"/>
            <a:ext cx="9133303" cy="212084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988" y="214313"/>
            <a:ext cx="8474075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Оказание поддержки Фондом поддержки промышленности Пензенской области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380968" y="1357298"/>
          <a:ext cx="4208637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9" name="Picture 21"/>
          <p:cNvPicPr>
            <a:picLocks noChangeAspect="1" noChangeArrowheads="1"/>
          </p:cNvPicPr>
          <p:nvPr/>
        </p:nvPicPr>
        <p:blipFill>
          <a:blip r:embed="rId6"/>
          <a:srcRect l="8124" t="27995" r="32591" b="15190"/>
          <a:stretch>
            <a:fillRect/>
          </a:stretch>
        </p:blipFill>
        <p:spPr bwMode="auto">
          <a:xfrm>
            <a:off x="4595813" y="1071563"/>
            <a:ext cx="4897437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6349" y="357045"/>
            <a:ext cx="9106933" cy="1390415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0246" name="TextBox 15"/>
          <p:cNvSpPr txBox="1">
            <a:spLocks noChangeArrowheads="1"/>
          </p:cNvSpPr>
          <p:nvPr/>
        </p:nvSpPr>
        <p:spPr bwMode="auto">
          <a:xfrm>
            <a:off x="423863" y="447675"/>
            <a:ext cx="8475662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Предоставление  </a:t>
            </a:r>
            <a:r>
              <a:rPr lang="ru-RU" b="1" dirty="0">
                <a:solidFill>
                  <a:schemeClr val="bg1"/>
                </a:solidFill>
              </a:rPr>
              <a:t>льготных банковских кредитов </a:t>
            </a:r>
            <a:r>
              <a:rPr lang="ru-RU" b="1" dirty="0" smtClean="0">
                <a:solidFill>
                  <a:schemeClr val="bg1"/>
                </a:solidFill>
              </a:rPr>
              <a:t>для </a:t>
            </a:r>
            <a:r>
              <a:rPr lang="ru-RU" b="1" dirty="0">
                <a:solidFill>
                  <a:schemeClr val="bg1"/>
                </a:solidFill>
              </a:rPr>
              <a:t>субъектов МСП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>
              <a:lnSpc>
                <a:spcPct val="115000"/>
              </a:lnSpc>
            </a:pPr>
            <a:r>
              <a:rPr lang="ru-RU" b="1" dirty="0" smtClean="0">
                <a:solidFill>
                  <a:schemeClr val="bg1"/>
                </a:solidFill>
              </a:rPr>
              <a:t>за счет средств АО </a:t>
            </a:r>
            <a:r>
              <a:rPr lang="ru-RU" b="1" dirty="0">
                <a:solidFill>
                  <a:schemeClr val="bg1"/>
                </a:solidFill>
              </a:rPr>
              <a:t>«Федеральная корпорация развития малого и среднего предпринимательства» </a:t>
            </a:r>
          </a:p>
        </p:txBody>
      </p:sp>
      <p:pic>
        <p:nvPicPr>
          <p:cNvPr id="10247" name="Picture 19" descr="C:\Users\111\Desktop\IMG_20180329_204455.jpg"/>
          <p:cNvPicPr>
            <a:picLocks noChangeAspect="1" noChangeArrowheads="1"/>
          </p:cNvPicPr>
          <p:nvPr/>
        </p:nvPicPr>
        <p:blipFill>
          <a:blip r:embed="rId2"/>
          <a:srcRect t="7680"/>
          <a:stretch>
            <a:fillRect/>
          </a:stretch>
        </p:blipFill>
        <p:spPr bwMode="auto">
          <a:xfrm>
            <a:off x="452438" y="1785938"/>
            <a:ext cx="88582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95282" y="4429132"/>
            <a:ext cx="1571636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8,5 %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0"/>
          <p:cNvGrpSpPr>
            <a:grpSpLocks/>
          </p:cNvGrpSpPr>
          <p:nvPr/>
        </p:nvGrpSpPr>
        <p:grpSpPr bwMode="auto">
          <a:xfrm>
            <a:off x="153988" y="142875"/>
            <a:ext cx="9598025" cy="6573838"/>
            <a:chOff x="142051" y="142852"/>
            <a:chExt cx="8859897" cy="6573884"/>
          </a:xfrm>
        </p:grpSpPr>
        <p:cxnSp>
          <p:nvCxnSpPr>
            <p:cNvPr id="5" name="Прямая соединительная линия 4"/>
            <p:cNvCxnSpPr>
              <a:stCxn id="8" idx="2"/>
            </p:cNvCxnSpPr>
            <p:nvPr/>
          </p:nvCxnSpPr>
          <p:spPr>
            <a:xfrm>
              <a:off x="391171" y="142852"/>
              <a:ext cx="8395360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Дуга 5"/>
            <p:cNvSpPr/>
            <p:nvPr/>
          </p:nvSpPr>
          <p:spPr>
            <a:xfrm>
              <a:off x="8428970" y="142852"/>
              <a:ext cx="572978" cy="428628"/>
            </a:xfrm>
            <a:prstGeom prst="arc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Дуга 6"/>
            <p:cNvSpPr>
              <a:spLocks noChangeArrowheads="1"/>
            </p:cNvSpPr>
            <p:nvPr/>
          </p:nvSpPr>
          <p:spPr bwMode="auto">
            <a:xfrm rot="10800000">
              <a:off x="142051" y="6215082"/>
              <a:ext cx="572977" cy="500065"/>
            </a:xfrm>
            <a:custGeom>
              <a:avLst/>
              <a:gdLst>
                <a:gd name="T0" fmla="*/ 286494 w 572988"/>
                <a:gd name="T1" fmla="*/ 0 h 500065"/>
                <a:gd name="T2" fmla="*/ 286494 w 572988"/>
                <a:gd name="T3" fmla="*/ 250033 h 500065"/>
                <a:gd name="T4" fmla="*/ 572988 w 572988"/>
                <a:gd name="T5" fmla="*/ 250033 h 500065"/>
                <a:gd name="T6" fmla="*/ 11796480 60000 65536"/>
                <a:gd name="T7" fmla="*/ 11796480 60000 65536"/>
                <a:gd name="T8" fmla="*/ 5898240 60000 65536"/>
                <a:gd name="T9" fmla="*/ 286494 w 572988"/>
                <a:gd name="T10" fmla="*/ 0 h 500065"/>
                <a:gd name="T11" fmla="*/ 572988 w 572988"/>
                <a:gd name="T12" fmla="*/ 250033 h 5000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2988" h="500065" stroke="0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  <a:lnTo>
                    <a:pt x="286494" y="250033"/>
                  </a:lnTo>
                  <a:close/>
                </a:path>
                <a:path w="572988" h="500065" fill="none">
                  <a:moveTo>
                    <a:pt x="286494" y="0"/>
                  </a:moveTo>
                  <a:lnTo>
                    <a:pt x="286493" y="0"/>
                  </a:lnTo>
                  <a:cubicBezTo>
                    <a:pt x="444720" y="0"/>
                    <a:pt x="572988" y="111943"/>
                    <a:pt x="572988" y="250033"/>
                  </a:cubicBezTo>
                  <a:cubicBezTo>
                    <a:pt x="572988" y="250033"/>
                    <a:pt x="572987" y="250033"/>
                    <a:pt x="572987" y="250033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8" name="Дуга 7"/>
            <p:cNvSpPr>
              <a:spLocks noChangeArrowheads="1"/>
            </p:cNvSpPr>
            <p:nvPr/>
          </p:nvSpPr>
          <p:spPr bwMode="auto">
            <a:xfrm rot="-5400000">
              <a:off x="142604" y="142299"/>
              <a:ext cx="500066" cy="501172"/>
            </a:xfrm>
            <a:custGeom>
              <a:avLst/>
              <a:gdLst>
                <a:gd name="T0" fmla="*/ 250033 w 500066"/>
                <a:gd name="T1" fmla="*/ 0 h 501563"/>
                <a:gd name="T2" fmla="*/ 250033 w 500066"/>
                <a:gd name="T3" fmla="*/ 250782 h 501563"/>
                <a:gd name="T4" fmla="*/ 500066 w 500066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50033 w 500066"/>
                <a:gd name="T10" fmla="*/ 0 h 501563"/>
                <a:gd name="T11" fmla="*/ 500066 w 500066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0066" h="501563" stroke="0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  <a:lnTo>
                    <a:pt x="250033" y="250782"/>
                  </a:lnTo>
                  <a:close/>
                </a:path>
                <a:path w="500066" h="501563" fill="none">
                  <a:moveTo>
                    <a:pt x="250033" y="0"/>
                  </a:moveTo>
                  <a:lnTo>
                    <a:pt x="250032" y="0"/>
                  </a:lnTo>
                  <a:cubicBezTo>
                    <a:pt x="388122" y="0"/>
                    <a:pt x="500066" y="112278"/>
                    <a:pt x="500066" y="250782"/>
                  </a:cubicBezTo>
                  <a:cubicBezTo>
                    <a:pt x="500066" y="250782"/>
                    <a:pt x="500065" y="250782"/>
                    <a:pt x="500065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9" name="Дуга 8"/>
            <p:cNvSpPr>
              <a:spLocks noChangeArrowheads="1"/>
            </p:cNvSpPr>
            <p:nvPr/>
          </p:nvSpPr>
          <p:spPr bwMode="auto">
            <a:xfrm rot="5400000">
              <a:off x="8465611" y="6178810"/>
              <a:ext cx="571504" cy="501172"/>
            </a:xfrm>
            <a:custGeom>
              <a:avLst/>
              <a:gdLst>
                <a:gd name="T0" fmla="*/ 285752 w 571504"/>
                <a:gd name="T1" fmla="*/ 0 h 501563"/>
                <a:gd name="T2" fmla="*/ 285752 w 571504"/>
                <a:gd name="T3" fmla="*/ 250782 h 501563"/>
                <a:gd name="T4" fmla="*/ 571504 w 571504"/>
                <a:gd name="T5" fmla="*/ 250782 h 501563"/>
                <a:gd name="T6" fmla="*/ 11796480 60000 65536"/>
                <a:gd name="T7" fmla="*/ 11796480 60000 65536"/>
                <a:gd name="T8" fmla="*/ 5898240 60000 65536"/>
                <a:gd name="T9" fmla="*/ 285752 w 571504"/>
                <a:gd name="T10" fmla="*/ 0 h 501563"/>
                <a:gd name="T11" fmla="*/ 571504 w 571504"/>
                <a:gd name="T12" fmla="*/ 250782 h 5015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1504" h="501563" stroke="0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  <a:lnTo>
                    <a:pt x="285752" y="250782"/>
                  </a:lnTo>
                  <a:close/>
                </a:path>
                <a:path w="571504" h="501563" fill="none">
                  <a:moveTo>
                    <a:pt x="285752" y="0"/>
                  </a:moveTo>
                  <a:lnTo>
                    <a:pt x="285751" y="0"/>
                  </a:lnTo>
                  <a:cubicBezTo>
                    <a:pt x="443568" y="0"/>
                    <a:pt x="571504" y="112278"/>
                    <a:pt x="571504" y="250782"/>
                  </a:cubicBezTo>
                  <a:cubicBezTo>
                    <a:pt x="571504" y="250782"/>
                    <a:pt x="571503" y="250782"/>
                    <a:pt x="571503" y="250782"/>
                  </a:cubicBezTo>
                </a:path>
              </a:pathLst>
            </a:custGeom>
            <a:noFill/>
            <a:ln w="66675" algn="ctr">
              <a:solidFill>
                <a:srgbClr val="4A7EBB"/>
              </a:solidFill>
              <a:miter lim="800000"/>
              <a:headEnd/>
              <a:tailEnd/>
            </a:ln>
          </p:spPr>
          <p:txBody>
            <a:bodyPr rot="10800000"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cxnSp>
          <p:nvCxnSpPr>
            <p:cNvPr id="10" name="Прямая соединительная линия 9"/>
            <p:cNvCxnSpPr>
              <a:stCxn id="8" idx="0"/>
            </p:cNvCxnSpPr>
            <p:nvPr/>
          </p:nvCxnSpPr>
          <p:spPr>
            <a:xfrm rot="5400000">
              <a:off x="-2910794" y="3446524"/>
              <a:ext cx="6107156" cy="1465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9272" y="6715148"/>
              <a:ext cx="8429065" cy="1588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5894394" y="3393282"/>
              <a:ext cx="6215106" cy="0"/>
            </a:xfrm>
            <a:prstGeom prst="line">
              <a:avLst/>
            </a:prstGeom>
            <a:ln w="66675" cmpd="sng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0968" y="214290"/>
            <a:ext cx="9133303" cy="1143008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86349" y="6359846"/>
            <a:ext cx="9133303" cy="212084"/>
          </a:xfrm>
          <a:prstGeom prst="rect">
            <a:avLst/>
          </a:prstGeom>
          <a:gradFill rotWithShape="1">
            <a:gsLst>
              <a:gs pos="18000">
                <a:srgbClr val="003399">
                  <a:alpha val="56000"/>
                </a:srgb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9563" y="28575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Институты развития в сфере малого и среднего предпринимательства в Пензенской области 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452406" y="1571612"/>
            <a:ext cx="9453594" cy="4714908"/>
          </a:xfrm>
        </p:spPr>
        <p:txBody>
          <a:bodyPr/>
          <a:lstStyle/>
          <a:p>
            <a:r>
              <a:rPr lang="ru-RU" dirty="0" smtClean="0"/>
              <a:t>Фонд поддержки предпринимательства Пензенской области </a:t>
            </a:r>
            <a:r>
              <a:rPr lang="ru-RU" b="1" dirty="0" smtClean="0">
                <a:hlinkClick r:id="rId2"/>
              </a:rPr>
              <a:t>8-800-555-19-58</a:t>
            </a:r>
            <a:endParaRPr lang="ru-RU" dirty="0" smtClean="0"/>
          </a:p>
          <a:p>
            <a:r>
              <a:rPr lang="ru-RU" dirty="0" smtClean="0"/>
              <a:t>АО «Поручитель» </a:t>
            </a:r>
            <a:r>
              <a:rPr lang="ru-RU" b="1" dirty="0" smtClean="0"/>
              <a:t> </a:t>
            </a:r>
            <a:r>
              <a:rPr lang="ru-RU" b="1" u="sng" dirty="0" smtClean="0">
                <a:solidFill>
                  <a:srgbClr val="0000FF"/>
                </a:solidFill>
              </a:rPr>
              <a:t>8 (8412) 99-14-53</a:t>
            </a:r>
          </a:p>
          <a:p>
            <a:r>
              <a:rPr lang="ru-RU" dirty="0" smtClean="0"/>
              <a:t>Центр кластерного развития Пензенской области 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000FF"/>
                </a:solidFill>
              </a:rPr>
              <a:t>8 (8412) 458-055</a:t>
            </a:r>
          </a:p>
          <a:p>
            <a:r>
              <a:rPr lang="ru-RU" dirty="0" smtClean="0"/>
              <a:t>Центр поддержки экспорта Пензенской области 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0000FF"/>
                </a:solidFill>
              </a:rPr>
              <a:t>8 (8412) 99-09-51</a:t>
            </a:r>
            <a:endParaRPr lang="ru-RU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1859</TotalTime>
  <Words>468</Words>
  <Application>Microsoft Office PowerPoint</Application>
  <PresentationFormat>Лист A4 (210x297 мм)</PresentationFormat>
  <Paragraphs>74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111</cp:lastModifiedBy>
  <cp:revision>181</cp:revision>
  <cp:lastPrinted>2012-07-12T14:06:12Z</cp:lastPrinted>
  <dcterms:created xsi:type="dcterms:W3CDTF">2012-06-18T07:26:29Z</dcterms:created>
  <dcterms:modified xsi:type="dcterms:W3CDTF">2020-01-31T09:10:38Z</dcterms:modified>
</cp:coreProperties>
</file>